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8" r:id="rId3"/>
    <p:sldId id="256" r:id="rId4"/>
    <p:sldId id="262" r:id="rId5"/>
    <p:sldId id="264" r:id="rId6"/>
    <p:sldId id="265" r:id="rId7"/>
    <p:sldId id="261" r:id="rId8"/>
    <p:sldId id="258" r:id="rId9"/>
    <p:sldId id="271" r:id="rId10"/>
    <p:sldId id="273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 autoAdjust="0"/>
  </p:normalViewPr>
  <p:slideViewPr>
    <p:cSldViewPr>
      <p:cViewPr>
        <p:scale>
          <a:sx n="98" d="100"/>
          <a:sy n="98" d="100"/>
        </p:scale>
        <p:origin x="-28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F0BF4-0A34-46FE-A7D6-C4F9C5D9513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534F21D5-3609-443A-9668-D2E43DE0ABFA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November 2012</a:t>
          </a:r>
        </a:p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Januar 2013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78EB2858-69F3-457D-A55F-5B02FBAB23D7}" type="parTrans" cxnId="{38A69647-B301-4652-8903-CB3F5550062F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D4B386EB-A459-4247-9DFA-2C6B1682801D}" type="sibTrans" cxnId="{38A69647-B301-4652-8903-CB3F5550062F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EAEDFB62-75FD-47CF-9ADA-ADA054920C5E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Begehung von 5 potentiellen „Turmkandidaten“ in Sinsheim und Stadtteilen (26/11/12) 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A5A5E294-7822-456B-8500-FA9581333A21}" type="parTrans" cxnId="{B6B01FF6-E982-4F5A-9E1C-8AE620917E34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B1A5EDAF-C64C-4348-8935-13ABAB26D351}" type="sibTrans" cxnId="{B6B01FF6-E982-4F5A-9E1C-8AE620917E34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2927558B-235D-4E4C-8253-66A8B484E6AE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Januar  -Februar 2013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330A72B3-1165-4D86-93E5-6C270AADD7A7}" type="parTrans" cxnId="{25FD2DA3-A0EC-4DAF-8BCB-5E1C327D5138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6061F0D2-6AB6-4A07-98AB-1759B75A3DD4}" type="sibTrans" cxnId="{25FD2DA3-A0EC-4DAF-8BCB-5E1C327D5138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1BAF1ECB-A170-4DC0-A1A0-065ECDC4A24A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Sponsoren</a:t>
          </a:r>
        </a:p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61C4FB44-AA3C-4DDC-A379-6625EB492BDA}" type="parTrans" cxnId="{418DD1BA-ED8D-4692-9CDE-644A34DF06FE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D4B1EA41-7DD7-4532-AC18-4A2708C128E0}" type="sibTrans" cxnId="{418DD1BA-ED8D-4692-9CDE-644A34DF06FE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A4193E4C-0046-4A19-8CF5-B9AF794768CE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Sponsor für </a:t>
          </a:r>
          <a:r>
            <a:rPr lang="de-DE" sz="1200" b="1" smtClean="0">
              <a:solidFill>
                <a:schemeClr val="bg1"/>
              </a:solidFill>
              <a:latin typeface="Calibri" pitchFamily="34" charset="0"/>
            </a:rPr>
            <a:t>Kastenmaterialen Stadt </a:t>
          </a: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Sinsheim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75B5B432-FC5E-46B8-B39D-8BDBB2CFF9E5}" type="parTrans" cxnId="{6FB3D49E-DC5F-4515-82DC-DBE26DA93896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6726A930-CE0D-472B-B238-5CACFFB1A937}" type="sibTrans" cxnId="{6FB3D49E-DC5F-4515-82DC-DBE26DA93896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1D93AABC-2FC0-4A90-80BC-E60C59314FD2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Vorplanung welche Arten an welchen Standorten unterstützt bzw. angesiedelt werden können und mit welchen Maßnahmen, sowie Kostenabschätzung   (09/01/13)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21A675AA-E11F-4B9A-B8DD-34490E3B80F8}" type="sibTrans" cxnId="{CC8251F6-D07C-485C-85EC-5EC1C76615C8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5A5B5E76-81A5-4503-BAD9-A9AF2492B4FC}" type="parTrans" cxnId="{CC8251F6-D07C-485C-85EC-5EC1C76615C8}">
      <dgm:prSet/>
      <dgm:spPr/>
      <dgm:t>
        <a:bodyPr/>
        <a:lstStyle/>
        <a:p>
          <a:endParaRPr lang="de-DE">
            <a:solidFill>
              <a:schemeClr val="bg1"/>
            </a:solidFill>
            <a:latin typeface="Calibri" pitchFamily="34" charset="0"/>
          </a:endParaRPr>
        </a:p>
      </dgm:t>
    </dgm:pt>
    <dgm:pt modelId="{34B23EA8-3208-472E-9EA2-D1107CF81E69}">
      <dgm:prSet phldrT="[Text]" custT="1"/>
      <dgm:spPr/>
      <dgm:t>
        <a:bodyPr anchor="ctr"/>
        <a:lstStyle/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DA414857-2678-4AC9-B659-28B8CB39EABA}" type="parTrans" cxnId="{FC7A1162-EEA9-438C-BBE8-5C01AB66579B}">
      <dgm:prSet/>
      <dgm:spPr/>
      <dgm:t>
        <a:bodyPr/>
        <a:lstStyle/>
        <a:p>
          <a:endParaRPr lang="de-DE"/>
        </a:p>
      </dgm:t>
    </dgm:pt>
    <dgm:pt modelId="{9A081DC7-FCE6-473C-AE56-08902ADC3414}" type="sibTrans" cxnId="{FC7A1162-EEA9-438C-BBE8-5C01AB66579B}">
      <dgm:prSet/>
      <dgm:spPr/>
      <dgm:t>
        <a:bodyPr/>
        <a:lstStyle/>
        <a:p>
          <a:endParaRPr lang="de-DE"/>
        </a:p>
      </dgm:t>
    </dgm:pt>
    <dgm:pt modelId="{F9762032-CE52-4D8B-9087-20E046286CE4}">
      <dgm:prSet phldrT="[Text]" custT="1"/>
      <dgm:spPr/>
      <dgm:t>
        <a:bodyPr/>
        <a:lstStyle/>
        <a:p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6F638F70-CB95-454B-B43B-09207F20F36E}" type="parTrans" cxnId="{83DB98D7-D0E7-48AA-A306-E412BB63538E}">
      <dgm:prSet/>
      <dgm:spPr/>
      <dgm:t>
        <a:bodyPr/>
        <a:lstStyle/>
        <a:p>
          <a:endParaRPr lang="de-DE"/>
        </a:p>
      </dgm:t>
    </dgm:pt>
    <dgm:pt modelId="{EA729A3C-CC71-40F9-9C20-EC27BC7F7100}" type="sibTrans" cxnId="{83DB98D7-D0E7-48AA-A306-E412BB63538E}">
      <dgm:prSet/>
      <dgm:spPr/>
      <dgm:t>
        <a:bodyPr/>
        <a:lstStyle/>
        <a:p>
          <a:endParaRPr lang="de-DE"/>
        </a:p>
      </dgm:t>
    </dgm:pt>
    <dgm:pt modelId="{AE6C176F-4C30-4378-946A-C6033939E060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Koordinationstreffen mit Stadt Sinsheim OB und Grünflächenamt, </a:t>
          </a:r>
          <a:r>
            <a:rPr lang="de-DE" sz="1200" b="1" dirty="0" err="1" smtClean="0">
              <a:solidFill>
                <a:schemeClr val="bg1"/>
              </a:solidFill>
              <a:latin typeface="Calibri" pitchFamily="34" charset="0"/>
            </a:rPr>
            <a:t>EnBW</a:t>
          </a: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, Vogelschutzbund, </a:t>
          </a:r>
          <a:r>
            <a:rPr lang="de-DE" sz="1200" b="1" dirty="0" err="1" smtClean="0">
              <a:solidFill>
                <a:schemeClr val="bg1"/>
              </a:solidFill>
              <a:latin typeface="Calibri" pitchFamily="34" charset="0"/>
            </a:rPr>
            <a:t>Nabu</a:t>
          </a: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: Klärung der Rollen, Schritte  hin zur Realisierbarkeit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5FDA3BE3-235B-4D6B-BF61-74FD91478FED}" type="parTrans" cxnId="{9FD82AF4-0007-4A87-AAB2-57A7A0C785ED}">
      <dgm:prSet/>
      <dgm:spPr/>
      <dgm:t>
        <a:bodyPr/>
        <a:lstStyle/>
        <a:p>
          <a:endParaRPr lang="de-DE"/>
        </a:p>
      </dgm:t>
    </dgm:pt>
    <dgm:pt modelId="{4D65B232-F9D6-4EB4-B4C5-5427B4CEA78E}" type="sibTrans" cxnId="{9FD82AF4-0007-4A87-AAB2-57A7A0C785ED}">
      <dgm:prSet/>
      <dgm:spPr/>
      <dgm:t>
        <a:bodyPr/>
        <a:lstStyle/>
        <a:p>
          <a:endParaRPr lang="de-DE"/>
        </a:p>
      </dgm:t>
    </dgm:pt>
    <dgm:pt modelId="{F9AB3262-51BD-40E4-826B-D03301B0FF23}">
      <dgm:prSet phldrT="[Text]" custT="1"/>
      <dgm:spPr/>
      <dgm:t>
        <a:bodyPr anchor="ctr"/>
        <a:lstStyle/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DC298DF4-114A-46DB-840E-F6943068BDFD}" type="parTrans" cxnId="{96CB7FFC-FBE2-4819-AEDF-DD6FDCED9154}">
      <dgm:prSet/>
      <dgm:spPr/>
      <dgm:t>
        <a:bodyPr/>
        <a:lstStyle/>
        <a:p>
          <a:endParaRPr lang="de-DE"/>
        </a:p>
      </dgm:t>
    </dgm:pt>
    <dgm:pt modelId="{A704D669-DF96-4B2D-95AB-14BA0EC9545C}" type="sibTrans" cxnId="{96CB7FFC-FBE2-4819-AEDF-DD6FDCED9154}">
      <dgm:prSet/>
      <dgm:spPr/>
      <dgm:t>
        <a:bodyPr/>
        <a:lstStyle/>
        <a:p>
          <a:endParaRPr lang="de-DE"/>
        </a:p>
      </dgm:t>
    </dgm:pt>
    <dgm:pt modelId="{F05DAC11-CD1E-4D0E-A336-A20B64C68A25}">
      <dgm:prSet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Februar -</a:t>
          </a:r>
        </a:p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März 2013-</a:t>
          </a:r>
        </a:p>
      </dgm:t>
    </dgm:pt>
    <dgm:pt modelId="{3DE050E8-E959-4B8D-9325-4CE8DC3BCCF5}" type="parTrans" cxnId="{6D93A5E4-9F1B-43CB-A98E-37F8A64148FC}">
      <dgm:prSet/>
      <dgm:spPr/>
      <dgm:t>
        <a:bodyPr/>
        <a:lstStyle/>
        <a:p>
          <a:endParaRPr lang="de-DE"/>
        </a:p>
      </dgm:t>
    </dgm:pt>
    <dgm:pt modelId="{D547F1E4-A18D-45B0-8E26-7FE4F7F792BC}" type="sibTrans" cxnId="{6D93A5E4-9F1B-43CB-A98E-37F8A64148FC}">
      <dgm:prSet/>
      <dgm:spPr/>
      <dgm:t>
        <a:bodyPr/>
        <a:lstStyle/>
        <a:p>
          <a:endParaRPr lang="de-DE"/>
        </a:p>
      </dgm:t>
    </dgm:pt>
    <dgm:pt modelId="{E7A9392A-6FB5-4849-B90A-02314A388113}">
      <dgm:prSet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Planung des Nistkastenbaus durch beide Klassen gemeinsam</a:t>
          </a:r>
        </a:p>
      </dgm:t>
    </dgm:pt>
    <dgm:pt modelId="{FD57EB9F-56BB-4F4E-97BA-786ADE45AEDB}" type="parTrans" cxnId="{3554B768-61F2-4BAC-87F4-33FA8FBFD702}">
      <dgm:prSet/>
      <dgm:spPr/>
      <dgm:t>
        <a:bodyPr/>
        <a:lstStyle/>
        <a:p>
          <a:endParaRPr lang="de-DE"/>
        </a:p>
      </dgm:t>
    </dgm:pt>
    <dgm:pt modelId="{7A19C5B4-52EB-483C-9191-295E6CA6D24E}" type="sibTrans" cxnId="{3554B768-61F2-4BAC-87F4-33FA8FBFD702}">
      <dgm:prSet/>
      <dgm:spPr/>
      <dgm:t>
        <a:bodyPr/>
        <a:lstStyle/>
        <a:p>
          <a:endParaRPr lang="de-DE"/>
        </a:p>
      </dgm:t>
    </dgm:pt>
    <dgm:pt modelId="{667B4672-1884-45F4-925A-86C55E679F52}">
      <dgm:prSet phldrT="[Text]" custT="1"/>
      <dgm:spPr/>
      <dgm:t>
        <a:bodyPr anchor="ctr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 Geländebegehung mit Grünflächenamt und Bauhof: Heimische Gehölze 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994F3F80-83B4-434C-A671-925643633634}" type="parTrans" cxnId="{1D54E41A-2B62-433F-BF70-D339795EF8EF}">
      <dgm:prSet/>
      <dgm:spPr/>
      <dgm:t>
        <a:bodyPr/>
        <a:lstStyle/>
        <a:p>
          <a:endParaRPr lang="de-DE"/>
        </a:p>
      </dgm:t>
    </dgm:pt>
    <dgm:pt modelId="{3DE9C9C2-9237-4A6D-AA55-B8AEBEBF5F49}" type="sibTrans" cxnId="{1D54E41A-2B62-433F-BF70-D339795EF8EF}">
      <dgm:prSet/>
      <dgm:spPr/>
      <dgm:t>
        <a:bodyPr/>
        <a:lstStyle/>
        <a:p>
          <a:endParaRPr lang="de-DE"/>
        </a:p>
      </dgm:t>
    </dgm:pt>
    <dgm:pt modelId="{90D6FAB6-383C-414A-88CC-B8CB6AA0F42C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Anbringen der Kästen am 21/03 (Gartenstadt/Reihen) durch </a:t>
          </a:r>
          <a:r>
            <a:rPr lang="de-DE" sz="1200" b="1" dirty="0" err="1" smtClean="0">
              <a:solidFill>
                <a:schemeClr val="bg1"/>
              </a:solidFill>
              <a:latin typeface="Calibri" pitchFamily="34" charset="0"/>
            </a:rPr>
            <a:t>EnBW</a:t>
          </a:r>
          <a:endParaRPr lang="de-DE" dirty="0"/>
        </a:p>
      </dgm:t>
    </dgm:pt>
    <dgm:pt modelId="{35EDEF67-5F35-4F45-A937-93D25296F889}" type="parTrans" cxnId="{E1972AC0-A1EC-4A45-A2BE-F65ED59C1462}">
      <dgm:prSet/>
      <dgm:spPr/>
      <dgm:t>
        <a:bodyPr/>
        <a:lstStyle/>
        <a:p>
          <a:endParaRPr lang="de-DE"/>
        </a:p>
      </dgm:t>
    </dgm:pt>
    <dgm:pt modelId="{9C2A5530-B94A-478B-8F6E-76242C68E48B}" type="sibTrans" cxnId="{E1972AC0-A1EC-4A45-A2BE-F65ED59C1462}">
      <dgm:prSet/>
      <dgm:spPr/>
      <dgm:t>
        <a:bodyPr/>
        <a:lstStyle/>
        <a:p>
          <a:endParaRPr lang="de-DE"/>
        </a:p>
      </dgm:t>
    </dgm:pt>
    <dgm:pt modelId="{DE532DE2-6398-47F0-9C2C-623AE1768936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200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040CF743-66C6-4A20-975C-820B95C44A50}" type="parTrans" cxnId="{FBC540AA-8882-45D8-9336-CAFF8F035B90}">
      <dgm:prSet/>
      <dgm:spPr/>
      <dgm:t>
        <a:bodyPr/>
        <a:lstStyle/>
        <a:p>
          <a:endParaRPr lang="de-DE"/>
        </a:p>
      </dgm:t>
    </dgm:pt>
    <dgm:pt modelId="{DDE91741-D1C4-494A-B256-2FDDE4D1BB76}" type="sibTrans" cxnId="{FBC540AA-8882-45D8-9336-CAFF8F035B90}">
      <dgm:prSet/>
      <dgm:spPr/>
      <dgm:t>
        <a:bodyPr/>
        <a:lstStyle/>
        <a:p>
          <a:endParaRPr lang="de-DE"/>
        </a:p>
      </dgm:t>
    </dgm:pt>
    <dgm:pt modelId="{9926DC98-B9EF-40E3-B5CC-946B9D760234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Schülerprojektvorstellung an der Max Weber Schule - Ausstellung</a:t>
          </a:r>
        </a:p>
      </dgm:t>
    </dgm:pt>
    <dgm:pt modelId="{35E7BCB9-1F03-442C-ACD1-001C23C193B5}" type="parTrans" cxnId="{06E94C0C-05EA-44DA-B802-141BDA5A740A}">
      <dgm:prSet/>
      <dgm:spPr/>
      <dgm:t>
        <a:bodyPr/>
        <a:lstStyle/>
        <a:p>
          <a:endParaRPr lang="de-DE"/>
        </a:p>
      </dgm:t>
    </dgm:pt>
    <dgm:pt modelId="{68F66C49-2B9B-44A1-94A0-5097D454B097}" type="sibTrans" cxnId="{06E94C0C-05EA-44DA-B802-141BDA5A740A}">
      <dgm:prSet/>
      <dgm:spPr/>
      <dgm:t>
        <a:bodyPr/>
        <a:lstStyle/>
        <a:p>
          <a:endParaRPr lang="de-DE"/>
        </a:p>
      </dgm:t>
    </dgm:pt>
    <dgm:pt modelId="{7090D8E1-96A2-4276-BA0E-2D5887003B2D}">
      <dgm:prSet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 Nistkastenbau durch Klassen der Friedrich-Hecker und Max Weber Schule (14-15/03)</a:t>
          </a:r>
        </a:p>
      </dgm:t>
    </dgm:pt>
    <dgm:pt modelId="{09B75B0A-7BD3-4F13-8397-53F46E997E7E}" type="parTrans" cxnId="{3F4F39B1-E544-432C-8F70-5647F8A239DA}">
      <dgm:prSet/>
      <dgm:spPr/>
      <dgm:t>
        <a:bodyPr/>
        <a:lstStyle/>
        <a:p>
          <a:endParaRPr lang="de-DE"/>
        </a:p>
      </dgm:t>
    </dgm:pt>
    <dgm:pt modelId="{51B51A03-E10E-4745-93D4-7802F28EB756}" type="sibTrans" cxnId="{3F4F39B1-E544-432C-8F70-5647F8A239DA}">
      <dgm:prSet/>
      <dgm:spPr/>
      <dgm:t>
        <a:bodyPr/>
        <a:lstStyle/>
        <a:p>
          <a:endParaRPr lang="de-DE"/>
        </a:p>
      </dgm:t>
    </dgm:pt>
    <dgm:pt modelId="{789F5A4F-4DFC-4596-99E8-C8C7D262E1E0}">
      <dgm:prSet phldrT="[Text]" custT="1"/>
      <dgm:spPr/>
      <dgm:t>
        <a:bodyPr anchor="ctr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 Projektvorstellung an der Max Weber Schule, Biologie Klasse (Januar 2013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F9936FF0-BB76-4D3A-B68E-43DA2D80FA4F}" type="parTrans" cxnId="{92FA2EA5-1FF2-453E-992A-DAE99CC98E80}">
      <dgm:prSet/>
      <dgm:spPr/>
      <dgm:t>
        <a:bodyPr/>
        <a:lstStyle/>
        <a:p>
          <a:endParaRPr lang="en-US"/>
        </a:p>
      </dgm:t>
    </dgm:pt>
    <dgm:pt modelId="{6AF41DE0-D79E-4D41-8473-AE68A129BC9A}" type="sibTrans" cxnId="{92FA2EA5-1FF2-453E-992A-DAE99CC98E80}">
      <dgm:prSet/>
      <dgm:spPr/>
      <dgm:t>
        <a:bodyPr/>
        <a:lstStyle/>
        <a:p>
          <a:endParaRPr lang="en-US"/>
        </a:p>
      </dgm:t>
    </dgm:pt>
    <dgm:pt modelId="{EF50CF20-6187-411C-91EF-7F9B5339D63A}">
      <dgm:prSet phldrT="[Text]" custT="1"/>
      <dgm:spPr/>
      <dgm:t>
        <a:bodyPr anchor="ctr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Einbeziehung der Abteilung Holz Friedrich–Hecker Schule und Projektvorstellung (Februar 2013)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D4FE89BB-F327-4AB4-A6DF-69ABAB8BA615}" type="parTrans" cxnId="{7651DF51-E007-4171-BEF6-83E1C430F822}">
      <dgm:prSet/>
      <dgm:spPr/>
      <dgm:t>
        <a:bodyPr/>
        <a:lstStyle/>
        <a:p>
          <a:endParaRPr lang="en-US"/>
        </a:p>
      </dgm:t>
    </dgm:pt>
    <dgm:pt modelId="{914A94A8-9E03-454A-8948-B3344C0D9834}" type="sibTrans" cxnId="{7651DF51-E007-4171-BEF6-83E1C430F822}">
      <dgm:prSet/>
      <dgm:spPr/>
      <dgm:t>
        <a:bodyPr/>
        <a:lstStyle/>
        <a:p>
          <a:endParaRPr lang="en-US"/>
        </a:p>
      </dgm:t>
    </dgm:pt>
    <dgm:pt modelId="{1F1A6235-A90E-4E2F-B4A1-E5214028B401}">
      <dgm:prSet phldrT="[Text]" custT="1"/>
      <dgm:spPr/>
      <dgm:t>
        <a:bodyPr/>
        <a:lstStyle/>
        <a:p>
          <a:r>
            <a:rPr lang="de-DE" sz="1200" b="1" dirty="0" smtClean="0">
              <a:solidFill>
                <a:schemeClr val="bg1"/>
              </a:solidFill>
              <a:latin typeface="Calibri" pitchFamily="34" charset="0"/>
            </a:rPr>
            <a:t>Bereitstellung des Hubsteigers für die Anbringung der Kästen sowie Arbeitskraft </a:t>
          </a:r>
          <a:r>
            <a:rPr lang="de-DE" sz="1200" b="1" dirty="0" err="1" smtClean="0">
              <a:solidFill>
                <a:schemeClr val="bg1"/>
              </a:solidFill>
              <a:latin typeface="Calibri" pitchFamily="34" charset="0"/>
            </a:rPr>
            <a:t>EnBW</a:t>
          </a:r>
          <a:endParaRPr lang="de-DE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BFF91621-4A64-4193-86F2-880E06BF20CE}" type="parTrans" cxnId="{3A178373-571B-42BA-BA90-E4EE08049536}">
      <dgm:prSet/>
      <dgm:spPr/>
      <dgm:t>
        <a:bodyPr/>
        <a:lstStyle/>
        <a:p>
          <a:endParaRPr lang="en-US"/>
        </a:p>
      </dgm:t>
    </dgm:pt>
    <dgm:pt modelId="{7FEAE1F8-7084-433B-99E8-B08E98FE87E6}" type="sibTrans" cxnId="{3A178373-571B-42BA-BA90-E4EE08049536}">
      <dgm:prSet/>
      <dgm:spPr/>
      <dgm:t>
        <a:bodyPr/>
        <a:lstStyle/>
        <a:p>
          <a:endParaRPr lang="en-US"/>
        </a:p>
      </dgm:t>
    </dgm:pt>
    <dgm:pt modelId="{5AF9E542-A809-4569-9E02-1E35C5A1F216}" type="pres">
      <dgm:prSet presAssocID="{2D9F0BF4-0A34-46FE-A7D6-C4F9C5D951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B2CADF2-18ED-4384-8090-5D8A59122529}" type="pres">
      <dgm:prSet presAssocID="{534F21D5-3609-443A-9668-D2E43DE0ABFA}" presName="composite" presStyleCnt="0"/>
      <dgm:spPr/>
      <dgm:t>
        <a:bodyPr/>
        <a:lstStyle/>
        <a:p>
          <a:endParaRPr lang="de-DE"/>
        </a:p>
      </dgm:t>
    </dgm:pt>
    <dgm:pt modelId="{47B2A22B-A6DE-4B8E-96FF-4EE53A19C403}" type="pres">
      <dgm:prSet presAssocID="{534F21D5-3609-443A-9668-D2E43DE0ABF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2621B5-A4C0-4C94-9F04-8E0763C618EB}" type="pres">
      <dgm:prSet presAssocID="{534F21D5-3609-443A-9668-D2E43DE0ABF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95807-D9A7-4B9C-A634-DB8F7F3C279A}" type="pres">
      <dgm:prSet presAssocID="{D4B386EB-A459-4247-9DFA-2C6B1682801D}" presName="sp" presStyleCnt="0"/>
      <dgm:spPr/>
      <dgm:t>
        <a:bodyPr/>
        <a:lstStyle/>
        <a:p>
          <a:endParaRPr lang="de-DE"/>
        </a:p>
      </dgm:t>
    </dgm:pt>
    <dgm:pt modelId="{D8C45ED9-0773-4DF9-9C7A-7FFDDF85B0AE}" type="pres">
      <dgm:prSet presAssocID="{2927558B-235D-4E4C-8253-66A8B484E6AE}" presName="composite" presStyleCnt="0"/>
      <dgm:spPr/>
      <dgm:t>
        <a:bodyPr/>
        <a:lstStyle/>
        <a:p>
          <a:endParaRPr lang="de-DE"/>
        </a:p>
      </dgm:t>
    </dgm:pt>
    <dgm:pt modelId="{47A3990B-DE7C-4B06-9690-58789EA50022}" type="pres">
      <dgm:prSet presAssocID="{2927558B-235D-4E4C-8253-66A8B484E6A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529EFD-3326-4B7C-AD60-029B502C9589}" type="pres">
      <dgm:prSet presAssocID="{2927558B-235D-4E4C-8253-66A8B484E6A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CD9F84-42B4-41F1-8B83-8203421BFB7D}" type="pres">
      <dgm:prSet presAssocID="{6061F0D2-6AB6-4A07-98AB-1759B75A3DD4}" presName="sp" presStyleCnt="0"/>
      <dgm:spPr/>
      <dgm:t>
        <a:bodyPr/>
        <a:lstStyle/>
        <a:p>
          <a:endParaRPr lang="de-DE"/>
        </a:p>
      </dgm:t>
    </dgm:pt>
    <dgm:pt modelId="{B0BA95D1-3136-442A-B01D-A73C6A885DF4}" type="pres">
      <dgm:prSet presAssocID="{F05DAC11-CD1E-4D0E-A336-A20B64C68A25}" presName="composite" presStyleCnt="0"/>
      <dgm:spPr/>
    </dgm:pt>
    <dgm:pt modelId="{414A4B35-D7B0-4426-B330-42DB6AA045E9}" type="pres">
      <dgm:prSet presAssocID="{F05DAC11-CD1E-4D0E-A336-A20B64C68A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A95A0-75B1-4083-8E4A-8EB3467E4299}" type="pres">
      <dgm:prSet presAssocID="{F05DAC11-CD1E-4D0E-A336-A20B64C68A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FD64F6-23E9-4578-AD99-5806B928929A}" type="pres">
      <dgm:prSet presAssocID="{D547F1E4-A18D-45B0-8E26-7FE4F7F792BC}" presName="sp" presStyleCnt="0"/>
      <dgm:spPr/>
    </dgm:pt>
    <dgm:pt modelId="{C2E6B3C5-9A4A-44D3-8A5B-C670E4A5DA91}" type="pres">
      <dgm:prSet presAssocID="{1BAF1ECB-A170-4DC0-A1A0-065ECDC4A24A}" presName="composite" presStyleCnt="0"/>
      <dgm:spPr/>
      <dgm:t>
        <a:bodyPr/>
        <a:lstStyle/>
        <a:p>
          <a:endParaRPr lang="de-DE"/>
        </a:p>
      </dgm:t>
    </dgm:pt>
    <dgm:pt modelId="{DE653A9B-214A-4112-8535-482A900FF996}" type="pres">
      <dgm:prSet presAssocID="{1BAF1ECB-A170-4DC0-A1A0-065ECDC4A24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B6F741-E7A2-432D-8490-29A5560621B8}" type="pres">
      <dgm:prSet presAssocID="{1BAF1ECB-A170-4DC0-A1A0-065ECDC4A24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C8251F6-D07C-485C-85EC-5EC1C76615C8}" srcId="{534F21D5-3609-443A-9668-D2E43DE0ABFA}" destId="{1D93AABC-2FC0-4A90-80BC-E60C59314FD2}" srcOrd="2" destOrd="0" parTransId="{5A5B5E76-81A5-4503-BAD9-A9AF2492B4FC}" sibTransId="{21A675AA-E11F-4B9A-B8DD-34490E3B80F8}"/>
    <dgm:cxn modelId="{FC7A1162-EEA9-438C-BBE8-5C01AB66579B}" srcId="{2927558B-235D-4E4C-8253-66A8B484E6AE}" destId="{34B23EA8-3208-472E-9EA2-D1107CF81E69}" srcOrd="4" destOrd="0" parTransId="{DA414857-2678-4AC9-B659-28B8CB39EABA}" sibTransId="{9A081DC7-FCE6-473C-AE56-08902ADC3414}"/>
    <dgm:cxn modelId="{7AC27C53-198E-4553-BB88-9B6CC09846B4}" type="presOf" srcId="{1F1A6235-A90E-4E2F-B4A1-E5214028B401}" destId="{44B6F741-E7A2-432D-8490-29A5560621B8}" srcOrd="0" destOrd="1" presId="urn:microsoft.com/office/officeart/2005/8/layout/chevron2"/>
    <dgm:cxn modelId="{6D93A5E4-9F1B-43CB-A98E-37F8A64148FC}" srcId="{2D9F0BF4-0A34-46FE-A7D6-C4F9C5D95130}" destId="{F05DAC11-CD1E-4D0E-A336-A20B64C68A25}" srcOrd="2" destOrd="0" parTransId="{3DE050E8-E959-4B8D-9325-4CE8DC3BCCF5}" sibTransId="{D547F1E4-A18D-45B0-8E26-7FE4F7F792BC}"/>
    <dgm:cxn modelId="{FBC540AA-8882-45D8-9336-CAFF8F035B90}" srcId="{F05DAC11-CD1E-4D0E-A336-A20B64C68A25}" destId="{DE532DE2-6398-47F0-9C2C-623AE1768936}" srcOrd="4" destOrd="0" parTransId="{040CF743-66C6-4A20-975C-820B95C44A50}" sibTransId="{DDE91741-D1C4-494A-B256-2FDDE4D1BB76}"/>
    <dgm:cxn modelId="{8E84E126-07EA-484F-A620-73671DFDC46A}" type="presOf" srcId="{E7A9392A-6FB5-4849-B90A-02314A388113}" destId="{2DEA95A0-75B1-4083-8E4A-8EB3467E4299}" srcOrd="0" destOrd="0" presId="urn:microsoft.com/office/officeart/2005/8/layout/chevron2"/>
    <dgm:cxn modelId="{9FD82AF4-0007-4A87-AAB2-57A7A0C785ED}" srcId="{534F21D5-3609-443A-9668-D2E43DE0ABFA}" destId="{AE6C176F-4C30-4378-946A-C6033939E060}" srcOrd="0" destOrd="0" parTransId="{5FDA3BE3-235B-4D6B-BF61-74FD91478FED}" sibTransId="{4D65B232-F9D6-4EB4-B4C5-5427B4CEA78E}"/>
    <dgm:cxn modelId="{7651DF51-E007-4171-BEF6-83E1C430F822}" srcId="{2927558B-235D-4E4C-8253-66A8B484E6AE}" destId="{EF50CF20-6187-411C-91EF-7F9B5339D63A}" srcOrd="2" destOrd="0" parTransId="{D4FE89BB-F327-4AB4-A6DF-69ABAB8BA615}" sibTransId="{914A94A8-9E03-454A-8948-B3344C0D9834}"/>
    <dgm:cxn modelId="{30EE579C-EF72-49EA-A7FE-E38AD6C3FBF3}" type="presOf" srcId="{F9AB3262-51BD-40E4-826B-D03301B0FF23}" destId="{9C529EFD-3326-4B7C-AD60-029B502C9589}" srcOrd="0" destOrd="0" presId="urn:microsoft.com/office/officeart/2005/8/layout/chevron2"/>
    <dgm:cxn modelId="{06E94C0C-05EA-44DA-B802-141BDA5A740A}" srcId="{F05DAC11-CD1E-4D0E-A336-A20B64C68A25}" destId="{9926DC98-B9EF-40E3-B5CC-946B9D760234}" srcOrd="3" destOrd="0" parTransId="{35E7BCB9-1F03-442C-ACD1-001C23C193B5}" sibTransId="{68F66C49-2B9B-44A1-94A0-5097D454B097}"/>
    <dgm:cxn modelId="{570465FA-A0B7-4397-984D-2DDC44F20B57}" type="presOf" srcId="{DE532DE2-6398-47F0-9C2C-623AE1768936}" destId="{2DEA95A0-75B1-4083-8E4A-8EB3467E4299}" srcOrd="0" destOrd="4" presId="urn:microsoft.com/office/officeart/2005/8/layout/chevron2"/>
    <dgm:cxn modelId="{B9814381-1250-48F4-ADC0-6D73FB8A5D52}" type="presOf" srcId="{2D9F0BF4-0A34-46FE-A7D6-C4F9C5D95130}" destId="{5AF9E542-A809-4569-9E02-1E35C5A1F216}" srcOrd="0" destOrd="0" presId="urn:microsoft.com/office/officeart/2005/8/layout/chevron2"/>
    <dgm:cxn modelId="{25FD2DA3-A0EC-4DAF-8BCB-5E1C327D5138}" srcId="{2D9F0BF4-0A34-46FE-A7D6-C4F9C5D95130}" destId="{2927558B-235D-4E4C-8253-66A8B484E6AE}" srcOrd="1" destOrd="0" parTransId="{330A72B3-1165-4D86-93E5-6C270AADD7A7}" sibTransId="{6061F0D2-6AB6-4A07-98AB-1759B75A3DD4}"/>
    <dgm:cxn modelId="{3F4F39B1-E544-432C-8F70-5647F8A239DA}" srcId="{F05DAC11-CD1E-4D0E-A336-A20B64C68A25}" destId="{7090D8E1-96A2-4276-BA0E-2D5887003B2D}" srcOrd="1" destOrd="0" parTransId="{09B75B0A-7BD3-4F13-8397-53F46E997E7E}" sibTransId="{51B51A03-E10E-4745-93D4-7802F28EB756}"/>
    <dgm:cxn modelId="{D363F697-FD94-4B73-91EA-D4FC6E9A7405}" type="presOf" srcId="{AE6C176F-4C30-4378-946A-C6033939E060}" destId="{BF2621B5-A4C0-4C94-9F04-8E0763C618EB}" srcOrd="0" destOrd="0" presId="urn:microsoft.com/office/officeart/2005/8/layout/chevron2"/>
    <dgm:cxn modelId="{5654CF61-5D1F-4E60-AD92-E209F1B6AA27}" type="presOf" srcId="{34B23EA8-3208-472E-9EA2-D1107CF81E69}" destId="{9C529EFD-3326-4B7C-AD60-029B502C9589}" srcOrd="0" destOrd="4" presId="urn:microsoft.com/office/officeart/2005/8/layout/chevron2"/>
    <dgm:cxn modelId="{09D58531-539A-4E5C-B246-1968F32F3002}" type="presOf" srcId="{F9762032-CE52-4D8B-9087-20E046286CE4}" destId="{44B6F741-E7A2-432D-8490-29A5560621B8}" srcOrd="0" destOrd="2" presId="urn:microsoft.com/office/officeart/2005/8/layout/chevron2"/>
    <dgm:cxn modelId="{4116D12F-699E-4E61-B477-EF6164344BEA}" type="presOf" srcId="{9926DC98-B9EF-40E3-B5CC-946B9D760234}" destId="{2DEA95A0-75B1-4083-8E4A-8EB3467E4299}" srcOrd="0" destOrd="3" presId="urn:microsoft.com/office/officeart/2005/8/layout/chevron2"/>
    <dgm:cxn modelId="{33F7756F-1A41-4259-AEBF-F640A868B9E0}" type="presOf" srcId="{534F21D5-3609-443A-9668-D2E43DE0ABFA}" destId="{47B2A22B-A6DE-4B8E-96FF-4EE53A19C403}" srcOrd="0" destOrd="0" presId="urn:microsoft.com/office/officeart/2005/8/layout/chevron2"/>
    <dgm:cxn modelId="{1D54E41A-2B62-433F-BF70-D339795EF8EF}" srcId="{2927558B-235D-4E4C-8253-66A8B484E6AE}" destId="{667B4672-1884-45F4-925A-86C55E679F52}" srcOrd="3" destOrd="0" parTransId="{994F3F80-83B4-434C-A671-925643633634}" sibTransId="{3DE9C9C2-9237-4A6D-AA55-B8AEBEBF5F49}"/>
    <dgm:cxn modelId="{418DD1BA-ED8D-4692-9CDE-644A34DF06FE}" srcId="{2D9F0BF4-0A34-46FE-A7D6-C4F9C5D95130}" destId="{1BAF1ECB-A170-4DC0-A1A0-065ECDC4A24A}" srcOrd="3" destOrd="0" parTransId="{61C4FB44-AA3C-4DDC-A379-6625EB492BDA}" sibTransId="{D4B1EA41-7DD7-4532-AC18-4A2708C128E0}"/>
    <dgm:cxn modelId="{277DE076-23F9-4AD9-823F-FDBB34912554}" type="presOf" srcId="{2927558B-235D-4E4C-8253-66A8B484E6AE}" destId="{47A3990B-DE7C-4B06-9690-58789EA50022}" srcOrd="0" destOrd="0" presId="urn:microsoft.com/office/officeart/2005/8/layout/chevron2"/>
    <dgm:cxn modelId="{967D7940-5AEB-4486-BB9B-FB6E591059A5}" type="presOf" srcId="{EF50CF20-6187-411C-91EF-7F9B5339D63A}" destId="{9C529EFD-3326-4B7C-AD60-029B502C9589}" srcOrd="0" destOrd="2" presId="urn:microsoft.com/office/officeart/2005/8/layout/chevron2"/>
    <dgm:cxn modelId="{96CB7FFC-FBE2-4819-AEDF-DD6FDCED9154}" srcId="{2927558B-235D-4E4C-8253-66A8B484E6AE}" destId="{F9AB3262-51BD-40E4-826B-D03301B0FF23}" srcOrd="0" destOrd="0" parTransId="{DC298DF4-114A-46DB-840E-F6943068BDFD}" sibTransId="{A704D669-DF96-4B2D-95AB-14BA0EC9545C}"/>
    <dgm:cxn modelId="{307E724A-6BAB-4723-9394-70521DA9161C}" type="presOf" srcId="{90D6FAB6-383C-414A-88CC-B8CB6AA0F42C}" destId="{2DEA95A0-75B1-4083-8E4A-8EB3467E4299}" srcOrd="0" destOrd="2" presId="urn:microsoft.com/office/officeart/2005/8/layout/chevron2"/>
    <dgm:cxn modelId="{83DB98D7-D0E7-48AA-A306-E412BB63538E}" srcId="{1BAF1ECB-A170-4DC0-A1A0-065ECDC4A24A}" destId="{F9762032-CE52-4D8B-9087-20E046286CE4}" srcOrd="2" destOrd="0" parTransId="{6F638F70-CB95-454B-B43B-09207F20F36E}" sibTransId="{EA729A3C-CC71-40F9-9C20-EC27BC7F7100}"/>
    <dgm:cxn modelId="{2F9D1720-017F-4344-B36D-BEE3A50E8270}" type="presOf" srcId="{F05DAC11-CD1E-4D0E-A336-A20B64C68A25}" destId="{414A4B35-D7B0-4426-B330-42DB6AA045E9}" srcOrd="0" destOrd="0" presId="urn:microsoft.com/office/officeart/2005/8/layout/chevron2"/>
    <dgm:cxn modelId="{E1972AC0-A1EC-4A45-A2BE-F65ED59C1462}" srcId="{F05DAC11-CD1E-4D0E-A336-A20B64C68A25}" destId="{90D6FAB6-383C-414A-88CC-B8CB6AA0F42C}" srcOrd="2" destOrd="0" parTransId="{35EDEF67-5F35-4F45-A937-93D25296F889}" sibTransId="{9C2A5530-B94A-478B-8F6E-76242C68E48B}"/>
    <dgm:cxn modelId="{3A178373-571B-42BA-BA90-E4EE08049536}" srcId="{1BAF1ECB-A170-4DC0-A1A0-065ECDC4A24A}" destId="{1F1A6235-A90E-4E2F-B4A1-E5214028B401}" srcOrd="1" destOrd="0" parTransId="{BFF91621-4A64-4193-86F2-880E06BF20CE}" sibTransId="{7FEAE1F8-7084-433B-99E8-B08E98FE87E6}"/>
    <dgm:cxn modelId="{38A69647-B301-4652-8903-CB3F5550062F}" srcId="{2D9F0BF4-0A34-46FE-A7D6-C4F9C5D95130}" destId="{534F21D5-3609-443A-9668-D2E43DE0ABFA}" srcOrd="0" destOrd="0" parTransId="{78EB2858-69F3-457D-A55F-5B02FBAB23D7}" sibTransId="{D4B386EB-A459-4247-9DFA-2C6B1682801D}"/>
    <dgm:cxn modelId="{3554B768-61F2-4BAC-87F4-33FA8FBFD702}" srcId="{F05DAC11-CD1E-4D0E-A336-A20B64C68A25}" destId="{E7A9392A-6FB5-4849-B90A-02314A388113}" srcOrd="0" destOrd="0" parTransId="{FD57EB9F-56BB-4F4E-97BA-786ADE45AEDB}" sibTransId="{7A19C5B4-52EB-483C-9191-295E6CA6D24E}"/>
    <dgm:cxn modelId="{3D1296A0-3AAD-434D-8CA7-0BF590A3A497}" type="presOf" srcId="{1BAF1ECB-A170-4DC0-A1A0-065ECDC4A24A}" destId="{DE653A9B-214A-4112-8535-482A900FF996}" srcOrd="0" destOrd="0" presId="urn:microsoft.com/office/officeart/2005/8/layout/chevron2"/>
    <dgm:cxn modelId="{69901C66-13D8-46CF-83E7-0C51016D401C}" type="presOf" srcId="{1D93AABC-2FC0-4A90-80BC-E60C59314FD2}" destId="{BF2621B5-A4C0-4C94-9F04-8E0763C618EB}" srcOrd="0" destOrd="2" presId="urn:microsoft.com/office/officeart/2005/8/layout/chevron2"/>
    <dgm:cxn modelId="{490EA689-F878-45BB-876C-201B8607525F}" type="presOf" srcId="{7090D8E1-96A2-4276-BA0E-2D5887003B2D}" destId="{2DEA95A0-75B1-4083-8E4A-8EB3467E4299}" srcOrd="0" destOrd="1" presId="urn:microsoft.com/office/officeart/2005/8/layout/chevron2"/>
    <dgm:cxn modelId="{8E9C7D5D-FCA2-44B7-A3B9-E9E3A04D5463}" type="presOf" srcId="{789F5A4F-4DFC-4596-99E8-C8C7D262E1E0}" destId="{9C529EFD-3326-4B7C-AD60-029B502C9589}" srcOrd="0" destOrd="1" presId="urn:microsoft.com/office/officeart/2005/8/layout/chevron2"/>
    <dgm:cxn modelId="{345B2CF3-E6DB-431A-8359-97AFA40A6994}" type="presOf" srcId="{A4193E4C-0046-4A19-8CF5-B9AF794768CE}" destId="{44B6F741-E7A2-432D-8490-29A5560621B8}" srcOrd="0" destOrd="0" presId="urn:microsoft.com/office/officeart/2005/8/layout/chevron2"/>
    <dgm:cxn modelId="{B6B01FF6-E982-4F5A-9E1C-8AE620917E34}" srcId="{534F21D5-3609-443A-9668-D2E43DE0ABFA}" destId="{EAEDFB62-75FD-47CF-9ADA-ADA054920C5E}" srcOrd="1" destOrd="0" parTransId="{A5A5E294-7822-456B-8500-FA9581333A21}" sibTransId="{B1A5EDAF-C64C-4348-8935-13ABAB26D351}"/>
    <dgm:cxn modelId="{D06F04D5-D520-4A1C-92FA-57056CDC13F3}" type="presOf" srcId="{EAEDFB62-75FD-47CF-9ADA-ADA054920C5E}" destId="{BF2621B5-A4C0-4C94-9F04-8E0763C618EB}" srcOrd="0" destOrd="1" presId="urn:microsoft.com/office/officeart/2005/8/layout/chevron2"/>
    <dgm:cxn modelId="{5CA94494-D33A-4509-88FD-A17C4B65E241}" type="presOf" srcId="{667B4672-1884-45F4-925A-86C55E679F52}" destId="{9C529EFD-3326-4B7C-AD60-029B502C9589}" srcOrd="0" destOrd="3" presId="urn:microsoft.com/office/officeart/2005/8/layout/chevron2"/>
    <dgm:cxn modelId="{92FA2EA5-1FF2-453E-992A-DAE99CC98E80}" srcId="{2927558B-235D-4E4C-8253-66A8B484E6AE}" destId="{789F5A4F-4DFC-4596-99E8-C8C7D262E1E0}" srcOrd="1" destOrd="0" parTransId="{F9936FF0-BB76-4D3A-B68E-43DA2D80FA4F}" sibTransId="{6AF41DE0-D79E-4D41-8473-AE68A129BC9A}"/>
    <dgm:cxn modelId="{6FB3D49E-DC5F-4515-82DC-DBE26DA93896}" srcId="{1BAF1ECB-A170-4DC0-A1A0-065ECDC4A24A}" destId="{A4193E4C-0046-4A19-8CF5-B9AF794768CE}" srcOrd="0" destOrd="0" parTransId="{75B5B432-FC5E-46B8-B39D-8BDBB2CFF9E5}" sibTransId="{6726A930-CE0D-472B-B238-5CACFFB1A937}"/>
    <dgm:cxn modelId="{41065046-32F4-4D23-89A5-63E801E8A55F}" type="presParOf" srcId="{5AF9E542-A809-4569-9E02-1E35C5A1F216}" destId="{3B2CADF2-18ED-4384-8090-5D8A59122529}" srcOrd="0" destOrd="0" presId="urn:microsoft.com/office/officeart/2005/8/layout/chevron2"/>
    <dgm:cxn modelId="{1A82735E-0250-47E1-87D6-7614A8B30BAC}" type="presParOf" srcId="{3B2CADF2-18ED-4384-8090-5D8A59122529}" destId="{47B2A22B-A6DE-4B8E-96FF-4EE53A19C403}" srcOrd="0" destOrd="0" presId="urn:microsoft.com/office/officeart/2005/8/layout/chevron2"/>
    <dgm:cxn modelId="{90DAA90D-1C2A-41D7-949F-EB99C1D6FF03}" type="presParOf" srcId="{3B2CADF2-18ED-4384-8090-5D8A59122529}" destId="{BF2621B5-A4C0-4C94-9F04-8E0763C618EB}" srcOrd="1" destOrd="0" presId="urn:microsoft.com/office/officeart/2005/8/layout/chevron2"/>
    <dgm:cxn modelId="{936ADFD6-D50A-439C-B8CA-F7A664E3FE19}" type="presParOf" srcId="{5AF9E542-A809-4569-9E02-1E35C5A1F216}" destId="{55795807-D9A7-4B9C-A634-DB8F7F3C279A}" srcOrd="1" destOrd="0" presId="urn:microsoft.com/office/officeart/2005/8/layout/chevron2"/>
    <dgm:cxn modelId="{CF8E18CF-8C9E-493F-946B-D1546E4BDE41}" type="presParOf" srcId="{5AF9E542-A809-4569-9E02-1E35C5A1F216}" destId="{D8C45ED9-0773-4DF9-9C7A-7FFDDF85B0AE}" srcOrd="2" destOrd="0" presId="urn:microsoft.com/office/officeart/2005/8/layout/chevron2"/>
    <dgm:cxn modelId="{A510B32C-F39F-4F6D-A534-BBC6F136CD12}" type="presParOf" srcId="{D8C45ED9-0773-4DF9-9C7A-7FFDDF85B0AE}" destId="{47A3990B-DE7C-4B06-9690-58789EA50022}" srcOrd="0" destOrd="0" presId="urn:microsoft.com/office/officeart/2005/8/layout/chevron2"/>
    <dgm:cxn modelId="{EEFD9C82-69C7-47CB-AEA4-EC42CDCD2763}" type="presParOf" srcId="{D8C45ED9-0773-4DF9-9C7A-7FFDDF85B0AE}" destId="{9C529EFD-3326-4B7C-AD60-029B502C9589}" srcOrd="1" destOrd="0" presId="urn:microsoft.com/office/officeart/2005/8/layout/chevron2"/>
    <dgm:cxn modelId="{1B328E7C-BB79-4916-BBF3-3DFB7864EA57}" type="presParOf" srcId="{5AF9E542-A809-4569-9E02-1E35C5A1F216}" destId="{10CD9F84-42B4-41F1-8B83-8203421BFB7D}" srcOrd="3" destOrd="0" presId="urn:microsoft.com/office/officeart/2005/8/layout/chevron2"/>
    <dgm:cxn modelId="{FD7F69E8-07B3-43C2-B380-29143B9DE22D}" type="presParOf" srcId="{5AF9E542-A809-4569-9E02-1E35C5A1F216}" destId="{B0BA95D1-3136-442A-B01D-A73C6A885DF4}" srcOrd="4" destOrd="0" presId="urn:microsoft.com/office/officeart/2005/8/layout/chevron2"/>
    <dgm:cxn modelId="{C47DF42A-8C95-408F-B7DB-0C121A035F09}" type="presParOf" srcId="{B0BA95D1-3136-442A-B01D-A73C6A885DF4}" destId="{414A4B35-D7B0-4426-B330-42DB6AA045E9}" srcOrd="0" destOrd="0" presId="urn:microsoft.com/office/officeart/2005/8/layout/chevron2"/>
    <dgm:cxn modelId="{4C02577E-82AE-4B57-8898-01D654C61C92}" type="presParOf" srcId="{B0BA95D1-3136-442A-B01D-A73C6A885DF4}" destId="{2DEA95A0-75B1-4083-8E4A-8EB3467E4299}" srcOrd="1" destOrd="0" presId="urn:microsoft.com/office/officeart/2005/8/layout/chevron2"/>
    <dgm:cxn modelId="{1853D2F3-67D1-469F-B8CF-855869E18DDD}" type="presParOf" srcId="{5AF9E542-A809-4569-9E02-1E35C5A1F216}" destId="{81FD64F6-23E9-4578-AD99-5806B928929A}" srcOrd="5" destOrd="0" presId="urn:microsoft.com/office/officeart/2005/8/layout/chevron2"/>
    <dgm:cxn modelId="{3C88E3A3-864B-4172-A3A0-50A09E39CDC9}" type="presParOf" srcId="{5AF9E542-A809-4569-9E02-1E35C5A1F216}" destId="{C2E6B3C5-9A4A-44D3-8A5B-C670E4A5DA91}" srcOrd="6" destOrd="0" presId="urn:microsoft.com/office/officeart/2005/8/layout/chevron2"/>
    <dgm:cxn modelId="{5A168DB3-F9D5-4186-B503-B610DC6D2FD2}" type="presParOf" srcId="{C2E6B3C5-9A4A-44D3-8A5B-C670E4A5DA91}" destId="{DE653A9B-214A-4112-8535-482A900FF996}" srcOrd="0" destOrd="0" presId="urn:microsoft.com/office/officeart/2005/8/layout/chevron2"/>
    <dgm:cxn modelId="{A9C226E6-4BF7-415A-9A73-1BD3F35DCD8F}" type="presParOf" srcId="{C2E6B3C5-9A4A-44D3-8A5B-C670E4A5DA91}" destId="{44B6F741-E7A2-432D-8490-29A5560621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2A22B-A6DE-4B8E-96FF-4EE53A19C403}">
      <dsp:nvSpPr>
        <dsp:cNvPr id="0" name=""/>
        <dsp:cNvSpPr/>
      </dsp:nvSpPr>
      <dsp:spPr>
        <a:xfrm rot="5400000">
          <a:off x="-201382" y="205188"/>
          <a:ext cx="1342550" cy="9397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November 2012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Januar 2013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-201382" y="205188"/>
        <a:ext cx="1342550" cy="939785"/>
      </dsp:txXfrm>
    </dsp:sp>
    <dsp:sp modelId="{BF2621B5-A4C0-4C94-9F04-8E0763C618EB}">
      <dsp:nvSpPr>
        <dsp:cNvPr id="0" name=""/>
        <dsp:cNvSpPr/>
      </dsp:nvSpPr>
      <dsp:spPr>
        <a:xfrm rot="5400000">
          <a:off x="4353814" y="-3410223"/>
          <a:ext cx="873116" cy="7701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Koordinationstreffen mit Stadt Sinsheim OB und Grünflächenamt, </a:t>
          </a:r>
          <a:r>
            <a:rPr lang="de-DE" sz="1200" b="1" kern="1200" dirty="0" err="1" smtClean="0">
              <a:solidFill>
                <a:schemeClr val="bg1"/>
              </a:solidFill>
              <a:latin typeface="Calibri" pitchFamily="34" charset="0"/>
            </a:rPr>
            <a:t>EnBW</a:t>
          </a: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, Vogelschutzbund, </a:t>
          </a:r>
          <a:r>
            <a:rPr lang="de-DE" sz="1200" b="1" kern="1200" dirty="0" err="1" smtClean="0">
              <a:solidFill>
                <a:schemeClr val="bg1"/>
              </a:solidFill>
              <a:latin typeface="Calibri" pitchFamily="34" charset="0"/>
            </a:rPr>
            <a:t>Nabu</a:t>
          </a: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: Klärung der Rollen, Schritte  hin zur Realisierbarkeit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Begehung von 5 potentiellen „Turmkandidaten“ in Sinsheim und Stadtteilen (26/11/12) 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Vorplanung welche Arten an welchen Standorten unterstützt bzw. angesiedelt werden können und mit welchen Maßnahmen, sowie Kostenabschätzung   (09/01/13)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4353814" y="-3410223"/>
        <a:ext cx="873116" cy="7701174"/>
      </dsp:txXfrm>
    </dsp:sp>
    <dsp:sp modelId="{47A3990B-DE7C-4B06-9690-58789EA50022}">
      <dsp:nvSpPr>
        <dsp:cNvPr id="0" name=""/>
        <dsp:cNvSpPr/>
      </dsp:nvSpPr>
      <dsp:spPr>
        <a:xfrm rot="5400000">
          <a:off x="-201382" y="1402190"/>
          <a:ext cx="1342550" cy="939785"/>
        </a:xfrm>
        <a:prstGeom prst="chevron">
          <a:avLst/>
        </a:prstGeom>
        <a:solidFill>
          <a:schemeClr val="accent5">
            <a:hueOff val="-1003625"/>
            <a:satOff val="5210"/>
            <a:lumOff val="3791"/>
            <a:alphaOff val="0"/>
          </a:schemeClr>
        </a:solidFill>
        <a:ln w="25400" cap="flat" cmpd="sng" algn="ctr">
          <a:solidFill>
            <a:schemeClr val="accent5">
              <a:hueOff val="-1003625"/>
              <a:satOff val="5210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Januar  -Februar 2013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-201382" y="1402190"/>
        <a:ext cx="1342550" cy="939785"/>
      </dsp:txXfrm>
    </dsp:sp>
    <dsp:sp modelId="{9C529EFD-3326-4B7C-AD60-029B502C9589}">
      <dsp:nvSpPr>
        <dsp:cNvPr id="0" name=""/>
        <dsp:cNvSpPr/>
      </dsp:nvSpPr>
      <dsp:spPr>
        <a:xfrm rot="5400000">
          <a:off x="4354043" y="-2213450"/>
          <a:ext cx="872657" cy="7701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03625"/>
              <a:satOff val="5210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 Projektvorstellung an der Max Weber Schule, Biologie Klasse (Januar 2013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Einbeziehung der Abteilung Holz Friedrich–Hecker Schule und Projektvorstellung (Februar 2013)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 Geländebegehung mit Grünflächenamt und Bauhof: Heimische Gehölze 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4354043" y="-2213450"/>
        <a:ext cx="872657" cy="7701174"/>
      </dsp:txXfrm>
    </dsp:sp>
    <dsp:sp modelId="{414A4B35-D7B0-4426-B330-42DB6AA045E9}">
      <dsp:nvSpPr>
        <dsp:cNvPr id="0" name=""/>
        <dsp:cNvSpPr/>
      </dsp:nvSpPr>
      <dsp:spPr>
        <a:xfrm rot="5400000">
          <a:off x="-201382" y="2599192"/>
          <a:ext cx="1342550" cy="939785"/>
        </a:xfrm>
        <a:prstGeom prst="chevron">
          <a:avLst/>
        </a:prstGeom>
        <a:solidFill>
          <a:schemeClr val="accent5">
            <a:hueOff val="-2007249"/>
            <a:satOff val="10421"/>
            <a:lumOff val="7581"/>
            <a:alphaOff val="0"/>
          </a:schemeClr>
        </a:solidFill>
        <a:ln w="25400" cap="flat" cmpd="sng" algn="ctr">
          <a:solidFill>
            <a:schemeClr val="accent5">
              <a:hueOff val="-2007249"/>
              <a:satOff val="10421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Februar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März 2013-</a:t>
          </a:r>
        </a:p>
      </dsp:txBody>
      <dsp:txXfrm rot="5400000">
        <a:off x="-201382" y="2599192"/>
        <a:ext cx="1342550" cy="939785"/>
      </dsp:txXfrm>
    </dsp:sp>
    <dsp:sp modelId="{2DEA95A0-75B1-4083-8E4A-8EB3467E4299}">
      <dsp:nvSpPr>
        <dsp:cNvPr id="0" name=""/>
        <dsp:cNvSpPr/>
      </dsp:nvSpPr>
      <dsp:spPr>
        <a:xfrm rot="5400000">
          <a:off x="4354043" y="-1016448"/>
          <a:ext cx="872657" cy="7701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07249"/>
              <a:satOff val="10421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Planung des Nistkastenbaus durch beide Klassen gemeinsam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 Nistkastenbau durch Klassen der Friedrich-Hecker und Max Weber Schule (14-15/03)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Anbringen der Kästen am 21/03 (Gartenstadt/Reihen) durch </a:t>
          </a:r>
          <a:r>
            <a:rPr lang="de-DE" sz="1200" b="1" kern="1200" dirty="0" err="1" smtClean="0">
              <a:solidFill>
                <a:schemeClr val="bg1"/>
              </a:solidFill>
              <a:latin typeface="Calibri" pitchFamily="34" charset="0"/>
            </a:rPr>
            <a:t>EnBW</a:t>
          </a:r>
          <a:endParaRPr lang="de-DE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Schülerprojektvorstellung an der Max Weber Schule - Ausstellung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de-DE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4354043" y="-1016448"/>
        <a:ext cx="872657" cy="7701174"/>
      </dsp:txXfrm>
    </dsp:sp>
    <dsp:sp modelId="{DE653A9B-214A-4112-8535-482A900FF996}">
      <dsp:nvSpPr>
        <dsp:cNvPr id="0" name=""/>
        <dsp:cNvSpPr/>
      </dsp:nvSpPr>
      <dsp:spPr>
        <a:xfrm rot="5400000">
          <a:off x="-201382" y="3796194"/>
          <a:ext cx="1342550" cy="939785"/>
        </a:xfrm>
        <a:prstGeom prst="chevron">
          <a:avLst/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 w="25400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Sponsoren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-201382" y="3796194"/>
        <a:ext cx="1342550" cy="939785"/>
      </dsp:txXfrm>
    </dsp:sp>
    <dsp:sp modelId="{44B6F741-E7A2-432D-8490-29A5560621B8}">
      <dsp:nvSpPr>
        <dsp:cNvPr id="0" name=""/>
        <dsp:cNvSpPr/>
      </dsp:nvSpPr>
      <dsp:spPr>
        <a:xfrm rot="5400000">
          <a:off x="4354043" y="180553"/>
          <a:ext cx="872657" cy="7701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10874"/>
              <a:satOff val="1563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Sponsor für </a:t>
          </a:r>
          <a:r>
            <a:rPr lang="de-DE" sz="1200" b="1" kern="1200" smtClean="0">
              <a:solidFill>
                <a:schemeClr val="bg1"/>
              </a:solidFill>
              <a:latin typeface="Calibri" pitchFamily="34" charset="0"/>
            </a:rPr>
            <a:t>Kastenmaterialen Stadt </a:t>
          </a: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Sinsheim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  <a:latin typeface="Calibri" pitchFamily="34" charset="0"/>
            </a:rPr>
            <a:t>Bereitstellung des Hubsteigers für die Anbringung der Kästen sowie Arbeitskraft </a:t>
          </a:r>
          <a:r>
            <a:rPr lang="de-DE" sz="1200" b="1" kern="1200" dirty="0" err="1" smtClean="0">
              <a:solidFill>
                <a:schemeClr val="bg1"/>
              </a:solidFill>
              <a:latin typeface="Calibri" pitchFamily="34" charset="0"/>
            </a:rPr>
            <a:t>EnBW</a:t>
          </a: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b="1" kern="120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4354043" y="180553"/>
        <a:ext cx="872657" cy="7701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03F28-B431-4BE4-9CDA-11152436C942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17B2-6E9B-4C53-8164-A463AB872B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1"/>
            <a:ext cx="9144000" cy="184482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84482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37BE-F0A7-464E-A42C-78E5F390CD1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3FE6-8904-4042-B702-A452DA4749D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>
          <a:xfrm>
            <a:off x="2987824" y="44624"/>
            <a:ext cx="6120680" cy="1512168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300" b="1" i="0" u="none" strike="noStrike" kern="1200" cap="none" spc="30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Artenschutz</a:t>
            </a:r>
            <a:r>
              <a:rPr lang="de-DE" sz="5300" b="1" spc="30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türme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300" b="1" spc="30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Sinsheim </a:t>
            </a:r>
            <a:r>
              <a:rPr kumimoji="0" lang="en-GB" sz="2400" b="1" i="0" u="none" strike="noStrike" kern="1200" cap="none" spc="300" normalizeH="0" baseline="0" noProof="0" dirty="0" smtClean="0">
                <a:ln w="6350">
                  <a:noFill/>
                </a:ln>
                <a:solidFill>
                  <a:srgbClr val="A5002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1" i="0" u="none" strike="noStrike" kern="1200" cap="none" spc="300" normalizeH="0" baseline="0" noProof="0" dirty="0" smtClean="0">
                <a:ln w="6350">
                  <a:noFill/>
                </a:ln>
                <a:solidFill>
                  <a:srgbClr val="A5002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300" normalizeH="0" baseline="0" noProof="0" dirty="0" smtClean="0">
              <a:ln w="6350">
                <a:noFill/>
              </a:ln>
              <a:solidFill>
                <a:srgbClr val="A5002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http://www.artenschutz.ch/images/IndBil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"/>
            <a:ext cx="298988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2E4516-3C7B-4664-9B40-FA0BA30D01A6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D606D-7DCD-4062-8CD2-34840A3E84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e\private\Buergerbeteiligung\Artenschutztuerme\Logo Wiedehopf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376264" cy="1825714"/>
          </a:xfrm>
          <a:prstGeom prst="rect">
            <a:avLst/>
          </a:prstGeom>
          <a:noFill/>
        </p:spPr>
      </p:pic>
      <p:pic>
        <p:nvPicPr>
          <p:cNvPr id="12" name="Picture 5" descr="Logo der En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38444"/>
            <a:ext cx="4427984" cy="632570"/>
          </a:xfrm>
          <a:prstGeom prst="rect">
            <a:avLst/>
          </a:prstGeom>
          <a:noFill/>
        </p:spPr>
      </p:pic>
      <p:pic>
        <p:nvPicPr>
          <p:cNvPr id="13" name="Picture 7" descr="Startse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1"/>
            <a:ext cx="2520280" cy="1211673"/>
          </a:xfrm>
          <a:prstGeom prst="rect">
            <a:avLst/>
          </a:prstGeom>
          <a:noFill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77272"/>
            <a:ext cx="2613051" cy="7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6444209" y="5733256"/>
            <a:ext cx="2520280" cy="861065"/>
            <a:chOff x="6444208" y="5805264"/>
            <a:chExt cx="2223843" cy="753504"/>
          </a:xfrm>
        </p:grpSpPr>
        <p:pic>
          <p:nvPicPr>
            <p:cNvPr id="15" name="Grafik 1" descr="HUTschw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r="2306"/>
            <a:stretch>
              <a:fillRect/>
            </a:stretch>
          </p:blipFill>
          <p:spPr bwMode="auto">
            <a:xfrm>
              <a:off x="6444208" y="5805264"/>
              <a:ext cx="2223843" cy="75350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516216" y="5805264"/>
              <a:ext cx="20162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/>
                  </a:solidFill>
                  <a:latin typeface="Calibri" pitchFamily="34" charset="0"/>
                </a:rPr>
                <a:t>Friedrich- Hecker-Schule </a:t>
              </a:r>
              <a:endParaRPr lang="de-DE" sz="11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15816" y="1309293"/>
            <a:ext cx="69847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32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Ein Projekt von und mit…</a:t>
            </a:r>
            <a:r>
              <a:rPr lang="de-DE" sz="36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D:\My Pictures\Anja\Nabu\Artenschutztuerme\IMG_1902.jpg"/>
          <p:cNvPicPr>
            <a:picLocks noChangeAspect="1" noChangeArrowheads="1"/>
          </p:cNvPicPr>
          <p:nvPr/>
        </p:nvPicPr>
        <p:blipFill>
          <a:blip r:embed="rId7" cstate="print"/>
          <a:srcRect r="15543" b="8323"/>
          <a:stretch>
            <a:fillRect/>
          </a:stretch>
        </p:blipFill>
        <p:spPr bwMode="auto">
          <a:xfrm>
            <a:off x="3131840" y="2636912"/>
            <a:ext cx="2736304" cy="3960440"/>
          </a:xfrm>
          <a:prstGeom prst="rect">
            <a:avLst/>
          </a:prstGeom>
          <a:noFill/>
        </p:spPr>
      </p:pic>
      <p:pic>
        <p:nvPicPr>
          <p:cNvPr id="18" name="Picture 17" descr="NABU_Logo_RG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3068960"/>
            <a:ext cx="2029972" cy="1868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NABU\Nistkaesten saeubern\IMG_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472" y="2060848"/>
            <a:ext cx="1824000" cy="2736000"/>
          </a:xfrm>
          <a:prstGeom prst="rect">
            <a:avLst/>
          </a:prstGeom>
          <a:noFill/>
        </p:spPr>
      </p:pic>
      <p:pic>
        <p:nvPicPr>
          <p:cNvPr id="5123" name="Picture 3" descr="D:\Dropbox\NABU\Nistkaesten saeubern\IMG_1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824000" cy="2736000"/>
          </a:xfrm>
          <a:prstGeom prst="rect">
            <a:avLst/>
          </a:prstGeom>
          <a:noFill/>
        </p:spPr>
      </p:pic>
      <p:pic>
        <p:nvPicPr>
          <p:cNvPr id="5124" name="Picture 4" descr="D:\Dropbox\NABU\Nistkaesten saeubern\IMG_1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060848"/>
            <a:ext cx="1824000" cy="273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1407781"/>
            <a:ext cx="597666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Nistkästen säubern 2014</a:t>
            </a:r>
          </a:p>
        </p:txBody>
      </p:sp>
      <p:pic>
        <p:nvPicPr>
          <p:cNvPr id="5125" name="Picture 5" descr="D:\My Pictures\Anja\Nabu\Nistkaesten saeubern\IMG_1824.JPG"/>
          <p:cNvPicPr>
            <a:picLocks noChangeAspect="1" noChangeArrowheads="1"/>
          </p:cNvPicPr>
          <p:nvPr/>
        </p:nvPicPr>
        <p:blipFill>
          <a:blip r:embed="rId5" cstate="print"/>
          <a:srcRect l="27804" t="29663" r="15386" b="20629"/>
          <a:stretch>
            <a:fillRect/>
          </a:stretch>
        </p:blipFill>
        <p:spPr bwMode="auto">
          <a:xfrm>
            <a:off x="2699792" y="4725144"/>
            <a:ext cx="3456384" cy="2016224"/>
          </a:xfrm>
          <a:prstGeom prst="rect">
            <a:avLst/>
          </a:prstGeom>
          <a:noFill/>
        </p:spPr>
      </p:pic>
      <p:pic>
        <p:nvPicPr>
          <p:cNvPr id="5126" name="Picture 6" descr="D:\My Pictures\Anja\Nabu\Nistkaesten saeubern\IMG_18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235" y="2060848"/>
            <a:ext cx="1824000" cy="27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589240"/>
            <a:ext cx="25752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Mauerseglerkästen</a:t>
            </a:r>
            <a:endParaRPr lang="de-DE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Halbhöhlen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Insektenhotel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1407781"/>
            <a:ext cx="511256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Turm </a:t>
            </a:r>
            <a:r>
              <a:rPr lang="de-DE" sz="2800" b="1" spc="30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Eschelbach</a:t>
            </a: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146" name="Picture 2" descr="D:\My Pictures\Anja\Sinsheim\2014_03_11\IMG_1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400000" cy="3600000"/>
          </a:xfrm>
          <a:prstGeom prst="rect">
            <a:avLst/>
          </a:prstGeom>
          <a:noFill/>
        </p:spPr>
      </p:pic>
      <p:pic>
        <p:nvPicPr>
          <p:cNvPr id="6147" name="Picture 3" descr="D:\My Pictures\Anja\Sinsheim\2014_03_11\IMG_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400000" cy="3600000"/>
          </a:xfrm>
          <a:prstGeom prst="rect">
            <a:avLst/>
          </a:prstGeom>
          <a:noFill/>
        </p:spPr>
      </p:pic>
      <p:pic>
        <p:nvPicPr>
          <p:cNvPr id="6148" name="Picture 4" descr="D:\My Pictures\Anja\Sinsheim\2014_03_11\IMG_1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88840"/>
            <a:ext cx="2400000" cy="360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79912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Feldermaus</a:t>
            </a:r>
            <a:endParaRPr lang="de-DE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Starenkästen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Hummelburg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e\private\Buergerbeteiligung\Artenschutztuerme\Logo Wiedehopf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1878732" cy="1443454"/>
          </a:xfrm>
          <a:prstGeom prst="rect">
            <a:avLst/>
          </a:prstGeom>
          <a:noFill/>
        </p:spPr>
      </p:pic>
      <p:pic>
        <p:nvPicPr>
          <p:cNvPr id="12" name="Picture 5" descr="Logo der En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38444"/>
            <a:ext cx="4211960" cy="601709"/>
          </a:xfrm>
          <a:prstGeom prst="rect">
            <a:avLst/>
          </a:prstGeom>
          <a:noFill/>
        </p:spPr>
      </p:pic>
      <p:pic>
        <p:nvPicPr>
          <p:cNvPr id="13" name="Picture 7" descr="Startse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1981200" cy="952500"/>
          </a:xfrm>
          <a:prstGeom prst="rect">
            <a:avLst/>
          </a:prstGeom>
          <a:noFill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021288"/>
            <a:ext cx="2088232" cy="57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6740645" y="5840817"/>
            <a:ext cx="2223843" cy="753504"/>
            <a:chOff x="6444208" y="5805264"/>
            <a:chExt cx="2223843" cy="753504"/>
          </a:xfrm>
        </p:grpSpPr>
        <p:pic>
          <p:nvPicPr>
            <p:cNvPr id="15" name="Grafik 1" descr="HUTschw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r="2306"/>
            <a:stretch>
              <a:fillRect/>
            </a:stretch>
          </p:blipFill>
          <p:spPr bwMode="auto">
            <a:xfrm>
              <a:off x="6444208" y="5805264"/>
              <a:ext cx="2223843" cy="75350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516216" y="5805264"/>
              <a:ext cx="20162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>
                  <a:solidFill>
                    <a:schemeClr val="bg1"/>
                  </a:solidFill>
                  <a:latin typeface="Calibri" pitchFamily="34" charset="0"/>
                </a:rPr>
                <a:t>Friedrich- Hecker-Schule </a:t>
              </a:r>
              <a:endParaRPr lang="de-DE" sz="11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63688" y="5193832"/>
            <a:ext cx="5472608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</a:rPr>
              <a:t>Vielen Dank für Eure Aufmerksamkeit ! </a:t>
            </a:r>
          </a:p>
          <a:p>
            <a:pPr marL="342900" lvl="1" indent="-34290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</a:rPr>
              <a:t>Fragen &amp; Anregungen</a:t>
            </a:r>
            <a:r>
              <a:rPr lang="de-DE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de-DE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" name="Picture 17" descr="NABU_Logo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4028" y="3068960"/>
            <a:ext cx="2029972" cy="1868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D:\Dropbox\NABU\Naturphotos\Erlenzeisig.JPG"/>
          <p:cNvPicPr>
            <a:picLocks noChangeAspect="1" noChangeArrowheads="1"/>
          </p:cNvPicPr>
          <p:nvPr/>
        </p:nvPicPr>
        <p:blipFill>
          <a:blip r:embed="rId8" cstate="print"/>
          <a:srcRect t="21626" r="20705"/>
          <a:stretch>
            <a:fillRect/>
          </a:stretch>
        </p:blipFill>
        <p:spPr bwMode="auto">
          <a:xfrm>
            <a:off x="2627783" y="2591136"/>
            <a:ext cx="3675735" cy="242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3360" y="1196752"/>
            <a:ext cx="35649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32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Hintergrund</a:t>
            </a:r>
            <a:r>
              <a:rPr lang="de-DE" sz="36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1988840"/>
            <a:ext cx="5256584" cy="483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Rückgang von Tier – und Pflanzenarten durch Verlust des Lebensraumes (1/3 der weltweit bekannten Arten bedroht)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In Deutschland sind z.B. 10% der Wirbeltiere stark gefährdet  und 40% der bislang untersuchten Pflanzenarten sind gefährdet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Knapp die Hälfte der 260 einheimischen Vogelarten kann als ungefährdet gelten, 29 Arten sind vom Aussterben bedroht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Biotopzerstörung durch Intensivierung der Land- und Forstwirtschaft (Monokulturen,  Wegfall von Rand- und </a:t>
            </a:r>
            <a:r>
              <a:rPr lang="de-DE" sz="1600" b="1" dirty="0" err="1" smtClean="0">
                <a:solidFill>
                  <a:schemeClr val="bg1"/>
                </a:solidFill>
                <a:latin typeface="Calibri" pitchFamily="34" charset="0"/>
              </a:rPr>
              <a:t>Gründlandzonen</a:t>
            </a: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5% Wiesen und Weiden jährlich in Ackerland umgewandelt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Rückgang Strukturvielfalt (Gehölze, Säume, Streuobst etc.)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Die Rote Liste  gibt Auskunft über den Gefährdungszustand von Arten und Biotope</a:t>
            </a:r>
          </a:p>
        </p:txBody>
      </p:sp>
      <p:pic>
        <p:nvPicPr>
          <p:cNvPr id="1028" name="Picture 4" descr="Abbildung aktuelle Gefährdungssituation - Wirbeltiere (Rote List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439" y="1988840"/>
            <a:ext cx="371504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>
              <a:rot lat="487347" lon="600000" rev="21425485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5148064" y="5459159"/>
            <a:ext cx="3995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Calibri" pitchFamily="34" charset="0"/>
              </a:rPr>
              <a:t>http://www.bfn.de/0322_tiere.html </a:t>
            </a:r>
          </a:p>
          <a:p>
            <a:r>
              <a:rPr lang="de-DE" sz="1400" b="1" dirty="0" smtClean="0">
                <a:solidFill>
                  <a:schemeClr val="bg1"/>
                </a:solidFill>
                <a:latin typeface="Calibri" pitchFamily="34" charset="0"/>
              </a:rPr>
              <a:t>Aktuelle Gefährdungssituation Wirbeltiere</a:t>
            </a:r>
          </a:p>
          <a:p>
            <a:endParaRPr lang="de-DE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sz="1400" b="1" dirty="0" smtClean="0">
                <a:solidFill>
                  <a:schemeClr val="bg1"/>
                </a:solidFill>
                <a:latin typeface="Calibri" pitchFamily="34" charset="0"/>
              </a:rPr>
              <a:t>Rote Liste der Brutvögel Deutschlands </a:t>
            </a:r>
          </a:p>
          <a:p>
            <a:r>
              <a:rPr lang="de-DE" sz="1400" b="1" dirty="0" smtClean="0">
                <a:solidFill>
                  <a:schemeClr val="bg1"/>
                </a:solidFill>
                <a:latin typeface="Calibri" pitchFamily="34" charset="0"/>
              </a:rPr>
              <a:t>https://www.nabu.de/tiereundpflanzen/voegel/wissenswertes/roteliste/10221.html</a:t>
            </a:r>
            <a:endParaRPr lang="de-D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2283544"/>
            <a:ext cx="561662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Viele </a:t>
            </a: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gebäude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-/höhlenbewohnende bzw. brütenden Arten wie Mauersegler, Schwalbe, Fledermaus, Schleiereule, Turmfalke sind  durch zunehmenden  Abriss alter Gebäude, Gebäudesanierungen und Dämmen einem erhöhten  Bestandsdruck ausgesetzt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Ausbau von Artenschutztürme bieten Rückzugsmöglichkeiten, Nist- und Schutzräume für gefährdete Vogelarten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Artenschutztürme können gewährleisten, dass vor allem sehr standorttreuen Tiere wie z.B. die Mauersegler entweder heimisch bleiben oder wieder ansiedeln.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endParaRPr lang="de-DE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1340768"/>
            <a:ext cx="35649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36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1124744"/>
            <a:ext cx="626469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Innerstädtische Biotope fördern </a:t>
            </a:r>
          </a:p>
        </p:txBody>
      </p:sp>
      <p:pic>
        <p:nvPicPr>
          <p:cNvPr id="9" name="Picture 8" descr="IMG_1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38609" y="2281863"/>
            <a:ext cx="4186446" cy="3024336"/>
          </a:xfrm>
          <a:prstGeom prst="rect">
            <a:avLst/>
          </a:prstGeom>
        </p:spPr>
      </p:pic>
      <p:pic>
        <p:nvPicPr>
          <p:cNvPr id="12" name="Picture 8" descr="http://upload.wikimedia.org/wikipedia/commons/thumb/b/be/Apus_apus_-Barcelona%2C_Spain-8_%281%29.jpg/300px-Apus_apus_-Barcelona%2C_Spain-8_%281%29.jpg"/>
          <p:cNvPicPr>
            <a:picLocks noChangeAspect="1" noChangeArrowheads="1"/>
          </p:cNvPicPr>
          <p:nvPr/>
        </p:nvPicPr>
        <p:blipFill>
          <a:blip r:embed="rId3" cstate="print"/>
          <a:srcRect l="19617"/>
          <a:stretch>
            <a:fillRect/>
          </a:stretch>
        </p:blipFill>
        <p:spPr bwMode="auto">
          <a:xfrm>
            <a:off x="5868144" y="5145021"/>
            <a:ext cx="2065412" cy="171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2361384"/>
            <a:ext cx="4680520" cy="449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Vorhandene </a:t>
            </a: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Mauerseglerkolonien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 in der Gartenstadt die u.a. im </a:t>
            </a: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Trafoturm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 in der Friedrich-Ebert Straße Brutplätze finden.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Die Türme bieten vielfältige Möglichkeiten auch anderen Arten den Fortbestand zu sichern z.B. Fledermaus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Gelände um Turm bietet Potential für  weitere Artenschutzmaßnahmen (heimische Gehölze, Insektenhotels, Bienenweiden etc.).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endParaRPr lang="de-DE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340768"/>
            <a:ext cx="727280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Turmbeispiel Gartenstadt </a:t>
            </a:r>
          </a:p>
        </p:txBody>
      </p:sp>
      <p:pic>
        <p:nvPicPr>
          <p:cNvPr id="2051" name="Picture 3" descr="D:\My Pictures\Anja\Nabu\Artenschutztuerme\2014_03_10\IMG_1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348880"/>
            <a:ext cx="2400266" cy="3600400"/>
          </a:xfrm>
          <a:prstGeom prst="rect">
            <a:avLst/>
          </a:prstGeom>
          <a:noFill/>
        </p:spPr>
      </p:pic>
      <p:pic>
        <p:nvPicPr>
          <p:cNvPr id="8" name="Picture 4" descr="http://www.bergedorfer-zeitung.de/multimedia/archive/00997/Fledermaus_BGZ_Heim_9976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2376264" cy="1584176"/>
          </a:xfrm>
          <a:prstGeom prst="rect">
            <a:avLst/>
          </a:prstGeom>
          <a:noFill/>
        </p:spPr>
      </p:pic>
      <p:pic>
        <p:nvPicPr>
          <p:cNvPr id="10" name="Picture 9" descr="IMG_3715.JPG"/>
          <p:cNvPicPr>
            <a:picLocks noChangeAspect="1"/>
          </p:cNvPicPr>
          <p:nvPr/>
        </p:nvPicPr>
        <p:blipFill>
          <a:blip r:embed="rId4" cstate="print"/>
          <a:srcRect l="36813" t="38654" r="26374" b="20852"/>
          <a:stretch>
            <a:fillRect/>
          </a:stretch>
        </p:blipFill>
        <p:spPr>
          <a:xfrm>
            <a:off x="4860032" y="5273824"/>
            <a:ext cx="2160240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340768"/>
            <a:ext cx="77048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Türme in &amp; um Sinsheim  </a:t>
            </a:r>
          </a:p>
        </p:txBody>
      </p:sp>
      <p:pic>
        <p:nvPicPr>
          <p:cNvPr id="1026" name="Picture 2" descr="IMG_1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1584000" cy="2113232"/>
          </a:xfrm>
          <a:prstGeom prst="rect">
            <a:avLst/>
          </a:prstGeom>
          <a:noFill/>
        </p:spPr>
      </p:pic>
      <p:pic>
        <p:nvPicPr>
          <p:cNvPr id="1027" name="Picture 3" descr="IMG_1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584000" cy="2106368"/>
          </a:xfrm>
          <a:prstGeom prst="rect">
            <a:avLst/>
          </a:prstGeom>
          <a:noFill/>
        </p:spPr>
      </p:pic>
      <p:pic>
        <p:nvPicPr>
          <p:cNvPr id="1028" name="Picture 4" descr="IMG_12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983340"/>
            <a:ext cx="1584000" cy="2381764"/>
          </a:xfrm>
          <a:prstGeom prst="rect">
            <a:avLst/>
          </a:prstGeom>
          <a:noFill/>
        </p:spPr>
      </p:pic>
      <p:pic>
        <p:nvPicPr>
          <p:cNvPr id="8" name="Picture 8" descr="IMG_10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67580"/>
            <a:ext cx="1584000" cy="2109492"/>
          </a:xfrm>
          <a:prstGeom prst="rect">
            <a:avLst/>
          </a:prstGeom>
          <a:noFill/>
        </p:spPr>
      </p:pic>
      <p:pic>
        <p:nvPicPr>
          <p:cNvPr id="9" name="Picture 8" descr="IMG_10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996952"/>
            <a:ext cx="1584000" cy="21091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Reihen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Sinsheim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Steinsfurt</a:t>
            </a:r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 (komplett stillgelegt)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Wiesental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51571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Ehrstaedt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52190"/>
            <a:ext cx="55801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Eine Begehung mit Vertretern der Stadt (Grünflächenamt), </a:t>
            </a:r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EnBW</a:t>
            </a:r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, Vogelschutzbund und NABU von 5 potentiellen Türmen fand im November 2012 statt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196752"/>
            <a:ext cx="687625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6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Nistkastenbau-Insektenhotel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85267" y="1135613"/>
            <a:ext cx="2376265" cy="336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108520" y="2145625"/>
            <a:ext cx="5400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In 2013 Zusammenarbeit mit Max WeberSchule  Biologie Klasse und Friedrich-Hecker Schule Abteilung Holz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Gemeinsamer Nistkastenbau für Gartenstadt Turm der beiden Klassen im März 2013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Kästen für Mauersegler, </a:t>
            </a: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Stare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, Haussperling, Fledermäuse, Rotschwanz , Insektenhotel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Anbringung der Kästen mit Hilfe der </a:t>
            </a: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EnBW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 am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Weitere Maßnahmen am Turm in der Friedrich-</a:t>
            </a:r>
            <a:r>
              <a:rPr lang="de-DE" sz="2000" b="1" dirty="0" err="1" smtClean="0">
                <a:solidFill>
                  <a:schemeClr val="bg1"/>
                </a:solidFill>
                <a:latin typeface="Calibri" pitchFamily="34" charset="0"/>
              </a:rPr>
              <a:t>Ebertstrasse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  waren Anpflanzung von heimischen Gehölze, in 2014 Anlage einer Insektenwiese,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</a:pPr>
            <a:endParaRPr lang="de-DE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D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4" descr="D:\My Pictures\Anja\Nabu\Artenschutztuerme\2014_03_10\IMG_1849.JPG"/>
          <p:cNvPicPr>
            <a:picLocks noChangeAspect="1" noChangeArrowheads="1"/>
          </p:cNvPicPr>
          <p:nvPr/>
        </p:nvPicPr>
        <p:blipFill>
          <a:blip r:embed="rId3" cstate="print"/>
          <a:srcRect l="20244" r="16723"/>
          <a:stretch>
            <a:fillRect/>
          </a:stretch>
        </p:blipFill>
        <p:spPr bwMode="auto">
          <a:xfrm>
            <a:off x="5868144" y="4077072"/>
            <a:ext cx="231485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347864" y="1237285"/>
            <a:ext cx="59766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36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Bau und Anbringung</a:t>
            </a:r>
          </a:p>
        </p:txBody>
      </p:sp>
      <p:pic>
        <p:nvPicPr>
          <p:cNvPr id="2051" name="Picture 3" descr="D:\My Pictures\Anja\Nabu\Artenschutztuerme\2014_03_10\IMG_1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183737" cy="3275604"/>
          </a:xfrm>
          <a:prstGeom prst="rect">
            <a:avLst/>
          </a:prstGeom>
          <a:noFill/>
        </p:spPr>
      </p:pic>
      <p:pic>
        <p:nvPicPr>
          <p:cNvPr id="2052" name="Picture 4" descr="D:\My Pictures\Anja\Nabu\Artenschutztuerme\2014_03_10\IMG_1849.JPG"/>
          <p:cNvPicPr>
            <a:picLocks noChangeAspect="1" noChangeArrowheads="1"/>
          </p:cNvPicPr>
          <p:nvPr/>
        </p:nvPicPr>
        <p:blipFill>
          <a:blip r:embed="rId3" cstate="print"/>
          <a:srcRect l="20244" r="16723"/>
          <a:stretch>
            <a:fillRect/>
          </a:stretch>
        </p:blipFill>
        <p:spPr bwMode="auto">
          <a:xfrm>
            <a:off x="1763688" y="4293096"/>
            <a:ext cx="2178690" cy="2304256"/>
          </a:xfrm>
          <a:prstGeom prst="rect">
            <a:avLst/>
          </a:prstGeom>
          <a:noFill/>
        </p:spPr>
      </p:pic>
      <p:pic>
        <p:nvPicPr>
          <p:cNvPr id="5" name="Picture 4" descr="DSC_0336.JPG"/>
          <p:cNvPicPr>
            <a:picLocks noChangeAspect="1"/>
          </p:cNvPicPr>
          <p:nvPr/>
        </p:nvPicPr>
        <p:blipFill>
          <a:blip r:embed="rId4" cstate="print"/>
          <a:srcRect b="16168"/>
          <a:stretch>
            <a:fillRect/>
          </a:stretch>
        </p:blipFill>
        <p:spPr>
          <a:xfrm>
            <a:off x="2627784" y="1988840"/>
            <a:ext cx="3865292" cy="2160240"/>
          </a:xfrm>
          <a:prstGeom prst="rect">
            <a:avLst/>
          </a:prstGeom>
        </p:spPr>
      </p:pic>
      <p:pic>
        <p:nvPicPr>
          <p:cNvPr id="1028" name="Picture 4" descr="D:\Dropbox\NABU\ArtenschutzTuerme\Photos\Aufhaengen der Kaesten\IMG_1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88840"/>
            <a:ext cx="2301635" cy="3068960"/>
          </a:xfrm>
          <a:prstGeom prst="rect">
            <a:avLst/>
          </a:prstGeom>
          <a:noFill/>
        </p:spPr>
      </p:pic>
      <p:pic>
        <p:nvPicPr>
          <p:cNvPr id="1026" name="Picture 2" descr="D:\Dropbox\NABU\ArtenschutzTuerme\Photos\Aufhaengen der Kaesten\IMG_0445.JPG"/>
          <p:cNvPicPr>
            <a:picLocks noChangeAspect="1" noChangeArrowheads="1"/>
          </p:cNvPicPr>
          <p:nvPr/>
        </p:nvPicPr>
        <p:blipFill>
          <a:blip r:embed="rId6" cstate="print"/>
          <a:srcRect t="6107" r="3817"/>
          <a:stretch>
            <a:fillRect/>
          </a:stretch>
        </p:blipFill>
        <p:spPr bwMode="auto">
          <a:xfrm>
            <a:off x="4139952" y="4509120"/>
            <a:ext cx="3024336" cy="221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340768"/>
            <a:ext cx="583264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Projektablauf in 2013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1988840"/>
          <a:ext cx="864096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407781"/>
            <a:ext cx="597666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800" b="1" spc="30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Andere realisierte Türme</a:t>
            </a:r>
          </a:p>
        </p:txBody>
      </p:sp>
      <p:pic>
        <p:nvPicPr>
          <p:cNvPr id="3074" name="Picture 2" descr="D:\My Pictures\Anja\Sinsheim\2014_03_11\IMG_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6" y="1916832"/>
            <a:ext cx="1799400" cy="2699100"/>
          </a:xfrm>
          <a:prstGeom prst="rect">
            <a:avLst/>
          </a:prstGeom>
          <a:noFill/>
        </p:spPr>
      </p:pic>
      <p:pic>
        <p:nvPicPr>
          <p:cNvPr id="3075" name="Picture 3" descr="D:\My Pictures\Anja\Sinsheim\2014_03_11\IMG_1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1631648" cy="2447472"/>
          </a:xfrm>
          <a:prstGeom prst="rect">
            <a:avLst/>
          </a:prstGeom>
          <a:noFill/>
        </p:spPr>
      </p:pic>
      <p:pic>
        <p:nvPicPr>
          <p:cNvPr id="3077" name="Picture 5" descr="D:\My Pictures\Anja\Nabu\Artenschutztuerme\IMG_1916.jpg"/>
          <p:cNvPicPr>
            <a:picLocks noChangeAspect="1" noChangeArrowheads="1"/>
          </p:cNvPicPr>
          <p:nvPr/>
        </p:nvPicPr>
        <p:blipFill>
          <a:blip r:embed="rId4" cstate="print"/>
          <a:srcRect b="26089"/>
          <a:stretch>
            <a:fillRect/>
          </a:stretch>
        </p:blipFill>
        <p:spPr bwMode="auto">
          <a:xfrm>
            <a:off x="2555776" y="2060848"/>
            <a:ext cx="3456384" cy="19159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6381328"/>
            <a:ext cx="331236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Wiesental – Wilhelmi Gymnasium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1632" y="5949280"/>
            <a:ext cx="33123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Ehrstädt –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Friedrich-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Hecker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/Max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Weber &amp; Vogelschutzbund</a:t>
            </a:r>
          </a:p>
        </p:txBody>
      </p:sp>
      <p:pic>
        <p:nvPicPr>
          <p:cNvPr id="3078" name="Picture 6" descr="D:\My Pictures\Anja\Nabu\Artenschutztuerme\IMG_2616.jpg"/>
          <p:cNvPicPr>
            <a:picLocks noChangeAspect="1" noChangeArrowheads="1"/>
          </p:cNvPicPr>
          <p:nvPr/>
        </p:nvPicPr>
        <p:blipFill>
          <a:blip r:embed="rId5" cstate="print"/>
          <a:srcRect l="20276"/>
          <a:stretch>
            <a:fillRect/>
          </a:stretch>
        </p:blipFill>
        <p:spPr bwMode="auto">
          <a:xfrm>
            <a:off x="6084168" y="2924944"/>
            <a:ext cx="3004736" cy="28265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71800" y="4293096"/>
            <a:ext cx="33123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Reihen –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Friedrich-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Hecker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/Max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Weber &amp; Vogelschutzbund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511</Words>
  <Application>Microsoft Office PowerPoint</Application>
  <PresentationFormat>Bildschirmpräsentation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Apex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Anja A. Hoffmann</dc:creator>
  <cp:lastModifiedBy>Wirtherle</cp:lastModifiedBy>
  <cp:revision>29</cp:revision>
  <dcterms:created xsi:type="dcterms:W3CDTF">2012-11-11T16:04:29Z</dcterms:created>
  <dcterms:modified xsi:type="dcterms:W3CDTF">2014-03-18T16:46:41Z</dcterms:modified>
</cp:coreProperties>
</file>